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5FA"/>
    <a:srgbClr val="ED8411"/>
    <a:srgbClr val="D30BBB"/>
    <a:srgbClr val="B5FBB8"/>
    <a:srgbClr val="BABDF6"/>
    <a:srgbClr val="F6BA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E8D7A7-BD67-4AB7-898B-1BD0F40673A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655129-5047-4E6F-911E-2441CE7B5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Question: Wednesday 9/3/14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Starting from the BACK of your notebook, count and leave ~20 pages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With the sticky note given, write “Focus Question (Warm-Ups)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On the first page write today’s name and date (see example on the right)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2514600"/>
            <a:ext cx="4038600" cy="3886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896100" y="2514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5334000"/>
            <a:ext cx="1143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4343399" y="5544235"/>
            <a:ext cx="106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Focus Questions (Warm-Ups)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94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Page 20 (counting from the back to the front)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2590800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Wednesday: 9/3/14</a:t>
            </a:r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Question: Wednesday 9/3/14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the correct way to mix acid and water?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type of glassware should you use when heating a substance?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type of waste goes in the sink? What type of waste goes in the trashcan?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want to eat food in class, what should you do?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should you do before starting an experiment?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Obtain the Chemistry Reference Table (4 sheets in total)</a:t>
            </a:r>
          </a:p>
          <a:p>
            <a:endParaRPr lang="en-US" dirty="0" smtClean="0"/>
          </a:p>
          <a:p>
            <a:r>
              <a:rPr lang="en-US" dirty="0" smtClean="0"/>
              <a:t>Put in the correct order: Page #s are at the bottom</a:t>
            </a:r>
          </a:p>
          <a:p>
            <a:endParaRPr lang="en-US" dirty="0" smtClean="0"/>
          </a:p>
          <a:p>
            <a:r>
              <a:rPr lang="en-US" dirty="0" smtClean="0"/>
              <a:t>Staple pages together (You will need to share!)</a:t>
            </a:r>
            <a:endParaRPr lang="en-US" dirty="0"/>
          </a:p>
        </p:txBody>
      </p:sp>
      <p:pic>
        <p:nvPicPr>
          <p:cNvPr id="1026" name="Picture 2" descr="C:\Users\magdalene.mcclain\AppData\Local\Microsoft\Windows\Temporary Internet Files\Content.IE5\IRM4AN0Q\MC9003519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648200"/>
            <a:ext cx="1681162" cy="1785938"/>
          </a:xfrm>
          <a:prstGeom prst="rect">
            <a:avLst/>
          </a:prstGeom>
          <a:noFill/>
        </p:spPr>
      </p:pic>
      <p:pic>
        <p:nvPicPr>
          <p:cNvPr id="1027" name="Picture 3" descr="C:\Users\magdalene.mcclain\AppData\Local\Microsoft\Windows\Temporary Internet Files\Content.IE5\9AZ4VEQR\MP9003901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2819400" cy="2011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Page 7 of your Cornell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572000"/>
          </a:xfrm>
        </p:spPr>
        <p:txBody>
          <a:bodyPr/>
          <a:lstStyle/>
          <a:p>
            <a:r>
              <a:rPr lang="en-US" dirty="0" smtClean="0"/>
              <a:t>Write the date in the upper left hand corner</a:t>
            </a:r>
          </a:p>
          <a:p>
            <a:endParaRPr lang="en-US" dirty="0" smtClean="0"/>
          </a:p>
          <a:p>
            <a:r>
              <a:rPr lang="en-US" dirty="0" smtClean="0"/>
              <a:t>Write the title: The Periodic Table of Elements</a:t>
            </a:r>
          </a:p>
          <a:p>
            <a:endParaRPr lang="en-US" dirty="0" smtClean="0"/>
          </a:p>
          <a:p>
            <a:r>
              <a:rPr lang="en-US" dirty="0" smtClean="0"/>
              <a:t>Write the Agenda from the 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524000"/>
            <a:ext cx="4495800" cy="487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15240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160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9/3/14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1600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Periodic Table of Elements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9050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Agenda: </a:t>
            </a:r>
          </a:p>
          <a:p>
            <a:pPr>
              <a:buFontTx/>
              <a:buChar char="-"/>
            </a:pPr>
            <a:r>
              <a:rPr lang="en-US" sz="1600" dirty="0" smtClean="0"/>
              <a:t>Group – Period – Metal </a:t>
            </a:r>
          </a:p>
          <a:p>
            <a:pPr>
              <a:buFontTx/>
              <a:buChar char="-"/>
            </a:pPr>
            <a:r>
              <a:rPr lang="en-US" sz="1600" dirty="0" smtClean="0"/>
              <a:t>Nonmetal – ions – </a:t>
            </a:r>
            <a:r>
              <a:rPr lang="en-US" sz="1600" dirty="0" err="1" smtClean="0"/>
              <a:t>cations</a:t>
            </a:r>
            <a:r>
              <a:rPr lang="en-US" sz="1600" dirty="0" smtClean="0"/>
              <a:t> – anions – charges/oxidation #s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3200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go here!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3276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 go here!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029200"/>
            <a:ext cx="44958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0" y="510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 goes here!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 of Elements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0400" y="1752600"/>
            <a:ext cx="2819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819400"/>
            <a:ext cx="4572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77000" y="2819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77000" y="3276600"/>
            <a:ext cx="5334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10400" y="3276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3810000"/>
            <a:ext cx="4572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67600" y="38100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4800" y="42672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67600" y="4267200"/>
            <a:ext cx="4572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19800" y="4800600"/>
            <a:ext cx="2895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" y="1828800"/>
            <a:ext cx="457200" cy="3429000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2286000"/>
            <a:ext cx="457200" cy="2971800"/>
          </a:xfrm>
          <a:prstGeom prst="rect">
            <a:avLst/>
          </a:prstGeom>
          <a:solidFill>
            <a:srgbClr val="00B0F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19200" y="3276600"/>
            <a:ext cx="4800600" cy="1981200"/>
          </a:xfrm>
          <a:prstGeom prst="rect">
            <a:avLst/>
          </a:prstGeom>
          <a:solidFill>
            <a:srgbClr val="92D05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2286000"/>
            <a:ext cx="533400" cy="2514600"/>
          </a:xfrm>
          <a:prstGeom prst="rect">
            <a:avLst/>
          </a:prstGeom>
          <a:solidFill>
            <a:srgbClr val="B5FBB8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029200" y="3276600"/>
            <a:ext cx="5334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53200" y="2286000"/>
            <a:ext cx="457200" cy="2514600"/>
          </a:xfrm>
          <a:prstGeom prst="rect">
            <a:avLst/>
          </a:prstGeom>
          <a:solidFill>
            <a:srgbClr val="D30BBB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010400" y="2286000"/>
            <a:ext cx="457200" cy="2514600"/>
          </a:xfrm>
          <a:prstGeom prst="rect">
            <a:avLst/>
          </a:prstGeom>
          <a:solidFill>
            <a:srgbClr val="ED8411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467600" y="2286000"/>
            <a:ext cx="457200" cy="2514600"/>
          </a:xfrm>
          <a:prstGeom prst="rect">
            <a:avLst/>
          </a:prstGeom>
          <a:solidFill>
            <a:srgbClr val="2265FA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24800" y="2286000"/>
            <a:ext cx="457200" cy="251460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382000" y="1828800"/>
            <a:ext cx="533400" cy="2971800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</a:t>
            </a:r>
            <a:r>
              <a:rPr lang="en-US" dirty="0" smtClean="0"/>
              <a:t>n the </a:t>
            </a:r>
            <a:r>
              <a:rPr lang="en-US" b="1" dirty="0" smtClean="0"/>
              <a:t>LEFT HAND SIDE</a:t>
            </a:r>
            <a:r>
              <a:rPr lang="en-US" dirty="0" smtClean="0"/>
              <a:t> of the staircase in the periodic table (PT)</a:t>
            </a:r>
          </a:p>
          <a:p>
            <a:endParaRPr lang="en-US" dirty="0" smtClean="0"/>
          </a:p>
          <a:p>
            <a:r>
              <a:rPr lang="en-US" dirty="0" smtClean="0"/>
              <a:t>Malleable – can be flattened or bent without breaking</a:t>
            </a:r>
          </a:p>
          <a:p>
            <a:endParaRPr lang="en-US" dirty="0" smtClean="0"/>
          </a:p>
          <a:p>
            <a:r>
              <a:rPr lang="en-US" dirty="0" smtClean="0"/>
              <a:t>Luster – shiny</a:t>
            </a:r>
          </a:p>
          <a:p>
            <a:endParaRPr lang="en-US" dirty="0" smtClean="0"/>
          </a:p>
          <a:p>
            <a:r>
              <a:rPr lang="en-US" dirty="0" smtClean="0"/>
              <a:t>Ductile  - make into a duct or wire</a:t>
            </a:r>
          </a:p>
          <a:p>
            <a:endParaRPr lang="en-US" dirty="0" smtClean="0"/>
          </a:p>
          <a:p>
            <a:r>
              <a:rPr lang="en-US" dirty="0" smtClean="0"/>
              <a:t>Good conductor of heat and electricity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magdalene.mcclain\AppData\Local\Microsoft\Windows\Temporary Internet Files\Content.IE5\Y3D5OVC8\MC900140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276" y="4876800"/>
            <a:ext cx="2094138" cy="1752510"/>
          </a:xfrm>
          <a:prstGeom prst="rect">
            <a:avLst/>
          </a:prstGeom>
          <a:noFill/>
        </p:spPr>
      </p:pic>
      <p:pic>
        <p:nvPicPr>
          <p:cNvPr id="1027" name="Picture 3" descr="C:\Users\magdalene.mcclain\AppData\Local\Microsoft\Windows\Temporary Internet Files\Content.IE5\P1930LHA\MC9003361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1534454" cy="1440255"/>
          </a:xfrm>
          <a:prstGeom prst="rect">
            <a:avLst/>
          </a:prstGeom>
          <a:noFill/>
        </p:spPr>
      </p:pic>
      <p:pic>
        <p:nvPicPr>
          <p:cNvPr id="1028" name="Picture 4" descr="C:\Users\magdalene.mcclain\AppData\Local\Microsoft\Windows\Temporary Internet Files\Content.IE5\Y3D5OVC8\MC9000300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5580" y="0"/>
            <a:ext cx="1408419" cy="141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b="1" dirty="0" smtClean="0"/>
              <a:t>RIGHT HAND SIDE</a:t>
            </a:r>
            <a:r>
              <a:rPr lang="en-US" dirty="0" smtClean="0"/>
              <a:t> of the staircase</a:t>
            </a:r>
          </a:p>
          <a:p>
            <a:endParaRPr lang="en-US" dirty="0" smtClean="0"/>
          </a:p>
          <a:p>
            <a:r>
              <a:rPr lang="en-US" dirty="0" smtClean="0"/>
              <a:t>Brittle – breaks easily</a:t>
            </a:r>
          </a:p>
          <a:p>
            <a:endParaRPr lang="en-US" dirty="0" smtClean="0"/>
          </a:p>
          <a:p>
            <a:r>
              <a:rPr lang="en-US" dirty="0" smtClean="0"/>
              <a:t>Lackluster – not shiny</a:t>
            </a:r>
          </a:p>
          <a:p>
            <a:endParaRPr lang="en-US" dirty="0" smtClean="0"/>
          </a:p>
          <a:p>
            <a:r>
              <a:rPr lang="en-US" dirty="0" smtClean="0"/>
              <a:t>Not ductile </a:t>
            </a:r>
          </a:p>
          <a:p>
            <a:endParaRPr lang="en-US" dirty="0" smtClean="0"/>
          </a:p>
          <a:p>
            <a:r>
              <a:rPr lang="en-US" dirty="0" smtClean="0"/>
              <a:t>Poor or nonconductor of heat &amp; electricity</a:t>
            </a:r>
            <a:endParaRPr lang="en-US" dirty="0"/>
          </a:p>
        </p:txBody>
      </p:sp>
      <p:pic>
        <p:nvPicPr>
          <p:cNvPr id="2050" name="Picture 2" descr="C:\Users\magdalene.mcclain\AppData\Local\Microsoft\Windows\Temporary Internet Files\Content.IE5\FL2VQ9TF\MC900352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724400"/>
            <a:ext cx="1810693" cy="1779006"/>
          </a:xfrm>
          <a:prstGeom prst="rect">
            <a:avLst/>
          </a:prstGeom>
          <a:noFill/>
        </p:spPr>
      </p:pic>
      <p:pic>
        <p:nvPicPr>
          <p:cNvPr id="2051" name="Picture 3" descr="C:\Users\magdalene.mcclain\AppData\Local\Microsoft\Windows\Temporary Internet Files\Content.IE5\IRM4AN0Q\MC9003101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2438400" cy="283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</a:t>
            </a:r>
            <a:r>
              <a:rPr lang="en-US" dirty="0" err="1" smtClean="0"/>
              <a:t>Vocab</a:t>
            </a:r>
            <a:r>
              <a:rPr lang="en-US" dirty="0" smtClean="0"/>
              <a:t> (add these terms to your notes)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Ions</a:t>
            </a:r>
          </a:p>
          <a:p>
            <a:pPr lvl="1"/>
            <a:r>
              <a:rPr lang="en-US" dirty="0" smtClean="0"/>
              <a:t>Charged elements (+ or - )</a:t>
            </a:r>
          </a:p>
          <a:p>
            <a:pPr lvl="2"/>
            <a:r>
              <a:rPr lang="en-US" dirty="0" err="1" smtClean="0"/>
              <a:t>Cations</a:t>
            </a:r>
            <a:endParaRPr lang="en-US" dirty="0" smtClean="0"/>
          </a:p>
          <a:p>
            <a:pPr lvl="3"/>
            <a:r>
              <a:rPr lang="en-US" dirty="0" smtClean="0"/>
              <a:t>+ charge (all metals)</a:t>
            </a:r>
          </a:p>
          <a:p>
            <a:pPr lvl="2"/>
            <a:r>
              <a:rPr lang="en-US" dirty="0" smtClean="0"/>
              <a:t>Anions</a:t>
            </a:r>
          </a:p>
          <a:p>
            <a:pPr lvl="3"/>
            <a:r>
              <a:rPr lang="en-US" dirty="0" smtClean="0"/>
              <a:t>- charge (all nonmetals)</a:t>
            </a:r>
            <a:endParaRPr lang="en-US" dirty="0" smtClean="0"/>
          </a:p>
          <a:p>
            <a:pPr lvl="3"/>
            <a:r>
              <a:rPr lang="en-US" dirty="0" smtClean="0"/>
              <a:t>Except noble gases (group 18)</a:t>
            </a:r>
          </a:p>
        </p:txBody>
      </p:sp>
      <p:pic>
        <p:nvPicPr>
          <p:cNvPr id="3074" name="Picture 2" descr="https://dlnmh9ip6v2uc.cloudfront.net/assets/2/d/5/0/0/519fd3c7ce395f974c0000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724400"/>
            <a:ext cx="6934200" cy="1996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your K.U.D. to locate information we learned today</a:t>
            </a:r>
          </a:p>
          <a:p>
            <a:endParaRPr lang="en-US" dirty="0" smtClean="0"/>
          </a:p>
          <a:p>
            <a:r>
              <a:rPr lang="en-US" dirty="0" smtClean="0"/>
              <a:t>Write a summary below your notes (consult page 3 of your CN if you need help)</a:t>
            </a:r>
          </a:p>
        </p:txBody>
      </p:sp>
      <p:pic>
        <p:nvPicPr>
          <p:cNvPr id="21506" name="Picture 2" descr="C:\Users\magdalene.mcclain\AppData\Local\Microsoft\Windows\Temporary Internet Files\Content.IE5\FL2VQ9TF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387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Focus Question: Wednesday 9/3/14</vt:lpstr>
      <vt:lpstr>Focus Question: Wednesday 9/3/14</vt:lpstr>
      <vt:lpstr>The Periodic Table of Elements</vt:lpstr>
      <vt:lpstr>Go to Page 7 of your Cornell Notebook</vt:lpstr>
      <vt:lpstr>The Periodic Table of Elements</vt:lpstr>
      <vt:lpstr>Characteristics of Metals</vt:lpstr>
      <vt:lpstr>Characteristics of Nonmetals</vt:lpstr>
      <vt:lpstr>Important Vocab (add these terms to your notes)</vt:lpstr>
      <vt:lpstr>Summary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Question: Wednesday 9/3/14</dc:title>
  <dc:creator>magdalene.mcclain</dc:creator>
  <cp:lastModifiedBy>magdalene.mcclain</cp:lastModifiedBy>
  <cp:revision>19</cp:revision>
  <dcterms:created xsi:type="dcterms:W3CDTF">2014-09-02T15:11:15Z</dcterms:created>
  <dcterms:modified xsi:type="dcterms:W3CDTF">2014-09-02T20:14:07Z</dcterms:modified>
</cp:coreProperties>
</file>