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1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5176499" cx="91440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 flipH="1">
            <a:off y="12039" x="-3832"/>
            <a:ext cy="5165065" cx="10925833"/>
          </a:xfrm>
          <a:custGeom>
            <a:pathLst>
              <a:path w="24279631" extrusionOk="0" h="6863875">
                <a:moveTo>
                  <a:pt y="0" x="9291599"/>
                </a:moveTo>
                <a:lnTo>
                  <a:pt y="5875" x="24279631"/>
                </a:lnTo>
                <a:lnTo>
                  <a:pt y="6863875" x="24250422"/>
                </a:lnTo>
                <a:lnTo>
                  <a:pt y="6858000" x="8740466"/>
                </a:lnTo>
                <a:cubicBezTo>
                  <a:pt y="3062308" x="0"/>
                  <a:pt y="312298" x="7449035"/>
                  <a:pt y="0" x="9291599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y="660" x="14659"/>
            <a:ext cy="5165065" cx="10500940"/>
          </a:xfrm>
          <a:custGeom>
            <a:pathLst>
              <a:path w="24279631" extrusionOk="0" h="6863875">
                <a:moveTo>
                  <a:pt y="0" x="9291599"/>
                </a:moveTo>
                <a:lnTo>
                  <a:pt y="5875" x="24279631"/>
                </a:lnTo>
                <a:lnTo>
                  <a:pt y="6863875" x="24250422"/>
                </a:lnTo>
                <a:lnTo>
                  <a:pt y="6858000" x="8740466"/>
                </a:lnTo>
                <a:cubicBezTo>
                  <a:pt y="3062308" x="0"/>
                  <a:pt y="312298" x="7449035"/>
                  <a:pt y="0" x="9291599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y="-661" x="-846666"/>
            <a:ext cy="5176308" cx="2167466"/>
          </a:xfrm>
          <a:custGeom>
            <a:pathLst>
              <a:path w="2167467" extrusionOk="0" h="6180667">
                <a:moveTo>
                  <a:pt y="0" x="939800"/>
                </a:moveTo>
                <a:lnTo>
                  <a:pt y="5881" x="1905000"/>
                </a:lnTo>
                <a:cubicBezTo>
                  <a:pt y="1035992" x="2167467"/>
                  <a:pt y="1848556" x="0"/>
                  <a:pt y="6180667" x="1896533"/>
                </a:cubicBezTo>
                <a:lnTo>
                  <a:pt y="6180667" x="939800"/>
                </a:lnTo>
                <a:lnTo>
                  <a:pt y="0" x="93980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 rot="10800000" flipH="1">
            <a:off y="131" x="-524933"/>
            <a:ext cy="5176308" cx="1403434"/>
          </a:xfrm>
          <a:custGeom>
            <a:pathLst>
              <a:path w="2167467" extrusionOk="0" h="6180667">
                <a:moveTo>
                  <a:pt y="0" x="939800"/>
                </a:moveTo>
                <a:lnTo>
                  <a:pt y="5881" x="1905000"/>
                </a:lnTo>
                <a:cubicBezTo>
                  <a:pt y="1035992" x="2167467"/>
                  <a:pt y="1848556" x="0"/>
                  <a:pt y="6180667" x="1896533"/>
                </a:cubicBezTo>
                <a:lnTo>
                  <a:pt y="6180667" x="939800"/>
                </a:lnTo>
                <a:lnTo>
                  <a:pt y="0" x="93980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 txBox="1"/>
          <p:nvPr>
            <p:ph type="ctrTitle"/>
          </p:nvPr>
        </p:nvSpPr>
        <p:spPr>
          <a:xfrm>
            <a:off y="1242060" x="1082040"/>
            <a:ext cy="1102500" cx="70509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y="2423159" x="1082040"/>
            <a:ext cy="694199" cx="70358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/>
          <p:nvPr/>
        </p:nvSpPr>
        <p:spPr>
          <a:xfrm rot="10800000" flipH="1">
            <a:off y="-16424" x="-348182"/>
            <a:ext cy="5159924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/>
          <p:nvPr/>
        </p:nvSpPr>
        <p:spPr>
          <a:xfrm rot="10800000" flipH="1">
            <a:off y="774" x="-1118653"/>
            <a:ext cy="5142725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 rot="10800000">
            <a:off y="-9550" x="8088846"/>
            <a:ext cy="5153050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/>
          <p:nvPr/>
        </p:nvSpPr>
        <p:spPr>
          <a:xfrm rot="10800000" flipH="1">
            <a:off y="-16424" x="-348182"/>
            <a:ext cy="5159924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/>
        </p:nvSpPr>
        <p:spPr>
          <a:xfrm rot="10800000" flipH="1">
            <a:off y="774" x="-1118653"/>
            <a:ext cy="5142725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y="-9550" x="8088846"/>
            <a:ext cy="5153050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1244242" x="457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y="1244242" x="4648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 rot="10800000" flipH="1">
            <a:off y="-16424" x="-348182"/>
            <a:ext cy="5159924" cx="1723519"/>
          </a:xfrm>
          <a:custGeom>
            <a:pathLst>
              <a:path w="4476675" extrusionOk="0" h="6879900">
                <a:moveTo>
                  <a:pt y="16025" x="4476676"/>
                </a:moveTo>
                <a:lnTo>
                  <a:pt y="0" x="879695"/>
                </a:lnTo>
                <a:cubicBezTo>
                  <a:pt y="2293300" x="886211"/>
                  <a:pt y="4586600" x="892726"/>
                  <a:pt y="6879900" x="899242"/>
                </a:cubicBezTo>
                <a:lnTo>
                  <a:pt y="6861462" x="3909760"/>
                </a:lnTo>
                <a:cubicBezTo>
                  <a:pt y="3547544" x="0"/>
                  <a:pt y="1824359" x="1695771"/>
                  <a:pt y="16025" x="447667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 rot="10800000" flipH="1">
            <a:off y="774" x="-1118653"/>
            <a:ext cy="5142725" cx="3100650"/>
          </a:xfrm>
          <a:custGeom>
            <a:pathLst>
              <a:path w="8053639" extrusionOk="0" h="6879900">
                <a:moveTo>
                  <a:pt y="16025" x="4696126"/>
                </a:moveTo>
                <a:lnTo>
                  <a:pt y="0" x="2920537"/>
                </a:lnTo>
                <a:cubicBezTo>
                  <a:pt y="2293300" x="2927053"/>
                  <a:pt y="4586600" x="2933568"/>
                  <a:pt y="6879900" x="2940084"/>
                </a:cubicBezTo>
                <a:lnTo>
                  <a:pt y="6861462" x="4085318"/>
                </a:lnTo>
                <a:cubicBezTo>
                  <a:pt y="4651267" x="8053639"/>
                  <a:pt y="3113439" x="0"/>
                  <a:pt y="16025" x="4696126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%" r="100%"/>
            </a:path>
            <a:tileRect b="-100%" l="-100%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/>
        </p:nvSpPr>
        <p:spPr>
          <a:xfrm rot="10800000">
            <a:off y="-9550" x="8088846"/>
            <a:ext cy="5153050" cx="1100667"/>
          </a:xfrm>
          <a:custGeom>
            <a:pathLst>
              <a:path w="1100668" extrusionOk="0" h="6916846">
                <a:moveTo>
                  <a:pt y="11711" x="0"/>
                </a:moveTo>
                <a:lnTo>
                  <a:pt y="0" x="956734"/>
                </a:lnTo>
                <a:cubicBezTo>
                  <a:pt y="3419922" x="33869"/>
                  <a:pt y="4504457" x="220135"/>
                  <a:pt y="6916846" x="1100668"/>
                </a:cubicBezTo>
                <a:lnTo>
                  <a:pt y="6916846" x="0"/>
                </a:lnTo>
                <a:lnTo>
                  <a:pt y="11711" x="0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34" name="Shape 34"/>
          <p:cNvGrpSpPr/>
          <p:nvPr/>
        </p:nvGrpSpPr>
        <p:grpSpPr>
          <a:xfrm>
            <a:off y="3700039" x="-6264"/>
            <a:ext cy="2325488" cx="9150267"/>
            <a:chOff y="4933386" x="-6264"/>
            <a:chExt cy="3100650" cx="9150267"/>
          </a:xfrm>
        </p:grpSpPr>
        <p:sp>
          <p:nvSpPr>
            <p:cNvPr id="35" name="Shape 35"/>
            <p:cNvSpPr/>
            <p:nvPr/>
          </p:nvSpPr>
          <p:spPr>
            <a:xfrm>
              <a:off y="5537200" x="-7"/>
              <a:ext cy="1574769" cx="9144008"/>
            </a:xfrm>
            <a:custGeom>
              <a:pathLst>
                <a:path w="9144009" extrusionOk="0" h="1257301">
                  <a:moveTo>
                    <a:pt y="266700" x="5"/>
                  </a:moveTo>
                  <a:cubicBezTo>
                    <a:pt y="1257301" x="8115305"/>
                    <a:pt y="0" x="7620009"/>
                    <a:pt y="186267" x="9144009"/>
                  </a:cubicBezTo>
                  <a:cubicBezTo>
                    <a:pt y="441678" x="9144008"/>
                    <a:pt y="818763" x="9143998"/>
                    <a:pt y="1074174" x="9143997"/>
                  </a:cubicBezTo>
                  <a:lnTo>
                    <a:pt y="1086874" x="0"/>
                  </a:lnTo>
                  <a:cubicBezTo>
                    <a:pt y="854041" x="0"/>
                    <a:pt y="499533" x="5"/>
                    <a:pt y="266700" x="5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t="50%" b="50%" r="50%" l="50%"/>
              </a:path>
              <a:tileRect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5400000" flipH="1">
              <a:off y="1908578" x="3018543"/>
              <a:ext cy="9150266" cx="3100650"/>
            </a:xfrm>
            <a:custGeom>
              <a:pathLst>
                <a:path w="8053639" extrusionOk="0" h="6879900">
                  <a:moveTo>
                    <a:pt y="16025" x="4696126"/>
                  </a:moveTo>
                  <a:lnTo>
                    <a:pt y="0" x="2920537"/>
                  </a:lnTo>
                  <a:cubicBezTo>
                    <a:pt y="2293300" x="2927053"/>
                    <a:pt y="4586600" x="2933568"/>
                    <a:pt y="6879900" x="2940084"/>
                  </a:cubicBezTo>
                  <a:lnTo>
                    <a:pt y="6861462" x="4085318"/>
                  </a:lnTo>
                  <a:cubicBezTo>
                    <a:pt y="4651267" x="8053639"/>
                    <a:pt y="3113439" x="0"/>
                    <a:pt y="16025" x="4696126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%" r="100%"/>
              </a:path>
              <a:tileRect b="-100%" l="-100%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y="5740400" x="-7"/>
              <a:ext cy="1574769" cx="9144010"/>
            </a:xfrm>
            <a:custGeom>
              <a:pathLst>
                <a:path w="9144011" extrusionOk="0" h="1257301">
                  <a:moveTo>
                    <a:pt y="266700" x="7"/>
                  </a:moveTo>
                  <a:cubicBezTo>
                    <a:pt y="1257301" x="8115307"/>
                    <a:pt y="0" x="7620011"/>
                    <a:pt y="186267" x="9144011"/>
                  </a:cubicBezTo>
                  <a:lnTo>
                    <a:pt y="921775" x="9144011"/>
                  </a:lnTo>
                  <a:lnTo>
                    <a:pt y="931914" x="0"/>
                  </a:lnTo>
                  <a:cubicBezTo>
                    <a:pt y="699081" x="0"/>
                    <a:pt y="499533" x="7"/>
                    <a:pt y="266700" x="7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t="50%" b="50%" r="50%" l="50%"/>
              </a:path>
              <a:tileRect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Shape 38"/>
          <p:cNvSpPr txBox="1"/>
          <p:nvPr>
            <p:ph idx="1" type="body"/>
          </p:nvPr>
        </p:nvSpPr>
        <p:spPr>
          <a:xfrm>
            <a:off y="4025503" x="1792288"/>
            <a:ext cy="603599" cx="5486399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95400" x="457200"/>
            <a:ext cy="3394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4"/><Relationship Target="https://www.youtube.com/watch?v=AYBw2Ye0gYY" Type="http://schemas.openxmlformats.org/officeDocument/2006/relationships/hyperlink" TargetMode="External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gif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gif" Type="http://schemas.openxmlformats.org/officeDocument/2006/relationships/image" Id="rId4"/><Relationship Target="../media/image01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ctrTitle"/>
          </p:nvPr>
        </p:nvSpPr>
        <p:spPr>
          <a:xfrm>
            <a:off y="-84575" x="115726"/>
            <a:ext cy="1102500" cx="80528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Focus Questions: 9/22/14</a:t>
            </a:r>
          </a:p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y="971824" x="271825"/>
            <a:ext cy="4171499" cx="7035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"/>
              <a:t>What does each of the following tools measure:</a:t>
            </a:r>
          </a:p>
          <a:p>
            <a:pPr algn="l" rtl="0" lvl="0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AutoNum type="alphaLcPeriod"/>
            </a:pPr>
            <a:r>
              <a:rPr lang="en"/>
              <a:t>Graduated cylinder</a:t>
            </a:r>
          </a:p>
          <a:p>
            <a:pPr algn="l" rtl="0" lvl="0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AutoNum type="alphaLcPeriod"/>
            </a:pPr>
            <a:r>
              <a:rPr lang="en"/>
              <a:t>Balance</a:t>
            </a:r>
          </a:p>
          <a:p>
            <a:pPr algn="l" rtl="0" lvl="0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AutoNum type="alphaLcPeriod"/>
            </a:pPr>
            <a:r>
              <a:rPr lang="en"/>
              <a:t>Ruler</a:t>
            </a:r>
          </a:p>
          <a:p>
            <a:pPr algn="l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l"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AutoNum startAt="2" type="arabicPeriod"/>
            </a:pPr>
            <a:r>
              <a:rPr lang="en"/>
              <a:t>What is the base unit for:</a:t>
            </a:r>
          </a:p>
          <a:p>
            <a:pPr algn="l" rtl="0" lvl="0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AutoNum type="alphaLcPeriod"/>
            </a:pPr>
            <a:r>
              <a:rPr lang="en"/>
              <a:t>mass</a:t>
            </a:r>
          </a:p>
          <a:p>
            <a:pPr algn="l" rtl="0" lvl="0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AutoNum type="alphaLcPeriod"/>
            </a:pPr>
            <a:r>
              <a:rPr lang="en"/>
              <a:t>volume</a:t>
            </a:r>
          </a:p>
          <a:p>
            <a:pPr algn="l" lvl="0" indent="-381000" marL="91440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AutoNum type="alphaLcPeriod"/>
            </a:pPr>
            <a:r>
              <a:rPr lang="en"/>
              <a:t>length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Complete worksheet (this is a left hand side item!)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15 minutes</a:t>
            </a:r>
          </a:p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Practice!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ctrTitle"/>
          </p:nvPr>
        </p:nvSpPr>
        <p:spPr>
          <a:xfrm>
            <a:off y="10" x="49215"/>
            <a:ext cy="1102500" cx="7050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Scientific Notation</a:t>
            </a:r>
          </a:p>
        </p:txBody>
      </p:sp>
      <p:sp>
        <p:nvSpPr>
          <p:cNvPr id="48" name="Shape 48"/>
          <p:cNvSpPr txBox="1"/>
          <p:nvPr>
            <p:ph idx="1" type="subTitle"/>
          </p:nvPr>
        </p:nvSpPr>
        <p:spPr>
          <a:xfrm>
            <a:off y="927360" x="966290"/>
            <a:ext cy="694199" cx="7035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sz="3200" lang="en">
                <a:latin typeface="Arial"/>
                <a:ea typeface="Arial"/>
                <a:cs typeface="Arial"/>
                <a:sym typeface="Arial"/>
              </a:rPr>
              <a:t>A method of writing very large or very small numbers in powers of 10.</a:t>
            </a:r>
          </a:p>
          <a:p>
            <a:pPr algn="l"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algn="l" rtl="0"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sz="3200" lang="en">
                <a:latin typeface="Arial"/>
                <a:ea typeface="Arial"/>
                <a:cs typeface="Arial"/>
                <a:sym typeface="Arial"/>
              </a:rPr>
              <a:t>		General rule- M x 10</a:t>
            </a:r>
            <a:r>
              <a:rPr baseline="30000" sz="3200" lang="en">
                <a:latin typeface="Arial"/>
                <a:ea typeface="Arial"/>
                <a:cs typeface="Arial"/>
                <a:sym typeface="Arial"/>
              </a:rPr>
              <a:t>n</a:t>
            </a:r>
          </a:p>
          <a:p>
            <a:pPr algn="l"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aseline="30000" sz="3200">
              <a:latin typeface="Arial"/>
              <a:ea typeface="Arial"/>
              <a:cs typeface="Arial"/>
              <a:sym typeface="Arial"/>
            </a:endParaRPr>
          </a:p>
          <a:p>
            <a:pPr algn="l" rtl="0"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baseline="30000" sz="3200" lang="en">
                <a:latin typeface="Arial"/>
                <a:ea typeface="Arial"/>
                <a:cs typeface="Arial"/>
                <a:sym typeface="Arial"/>
              </a:rPr>
              <a:t>M should not be a number greater than 9</a:t>
            </a:r>
          </a:p>
          <a:p>
            <a:pPr algn="l" rtl="0"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baseline="30000" sz="3200" lang="en">
                <a:latin typeface="Arial"/>
                <a:ea typeface="Arial"/>
                <a:cs typeface="Arial"/>
                <a:sym typeface="Arial"/>
              </a:rPr>
              <a:t>n can be negative if the  original number is less than 1</a:t>
            </a:r>
          </a:p>
          <a:p>
            <a:pPr algn="l" rtl="0"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baseline="30000" sz="3200" lang="en">
                <a:latin typeface="Arial"/>
                <a:ea typeface="Arial"/>
                <a:cs typeface="Arial"/>
                <a:sym typeface="Arial"/>
              </a:rPr>
              <a:t>n can be positive if the original number is greater than 1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ctrTitle"/>
          </p:nvPr>
        </p:nvSpPr>
        <p:spPr>
          <a:xfrm>
            <a:off y="1242060" x="1082040"/>
            <a:ext cy="1102500" cx="7050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Practice!</a:t>
            </a:r>
          </a:p>
        </p:txBody>
      </p:sp>
      <p:sp>
        <p:nvSpPr>
          <p:cNvPr id="54" name="Shape 54"/>
          <p:cNvSpPr txBox="1"/>
          <p:nvPr>
            <p:ph idx="1" type="subTitle"/>
          </p:nvPr>
        </p:nvSpPr>
        <p:spPr>
          <a:xfrm>
            <a:off y="2423159" x="1082040"/>
            <a:ext cy="694199" cx="7035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Complete Scientific Notation Worksheet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10 minutes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	</a:t>
            </a:r>
            <a:r>
              <a:rPr b="1" lang="en">
                <a:solidFill>
                  <a:schemeClr val="lt1"/>
                </a:solidFill>
              </a:rPr>
              <a:t>Be able to analyze the structure and components of an atom as well as identify the nuclear symbol, atomic mass and number of elements on the periodic table</a:t>
            </a:r>
          </a:p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By the end of today you will: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Watch video and complete notes as follows. Notes will be glued onto the right hand side of your notes!</a:t>
            </a:r>
          </a:p>
        </p:txBody>
      </p:sp>
      <p:sp>
        <p:nvSpPr>
          <p:cNvPr id="66" name="Shape 66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Bill Nye the Science Guy!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y="3730600" x="577845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sz="3000" lang="en">
                <a:solidFill>
                  <a:schemeClr val="hlink"/>
                </a:solidFill>
                <a:hlinkClick r:id="rId3"/>
              </a:rPr>
              <a:t>Watch Here!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962994" x="1898443"/>
            <a:ext cy="1992399" cx="2987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87150" x="3286475"/>
            <a:ext cy="3429000" cx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y="1270967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Draw a number from the container.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This number = atom you will create!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</a:rPr>
              <a:t>You must have:  Correct number of proton, neutrons, and electrons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>
            <p:ph type="title"/>
          </p:nvPr>
        </p:nvSpPr>
        <p:spPr>
          <a:xfrm>
            <a:off y="205978" x="457200"/>
            <a:ext cy="994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Flex and Finess your Knowledge!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y="1244242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Nuclear Symbol-</a:t>
            </a:r>
            <a:r>
              <a:rPr lang="en"/>
              <a:t> </a:t>
            </a:r>
            <a:r>
              <a:rPr b="1" lang="en">
                <a:solidFill>
                  <a:srgbClr val="0000FF"/>
                </a:solidFill>
              </a:rPr>
              <a:t>Has 3 parts: the symbol of the element, the atomic number of the element and the mass number of the specific isotope.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0000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0000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y="0" x="0"/>
            <a:ext cy="994200" cx="9233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solidFill>
                  <a:schemeClr val="lt1"/>
                </a:solidFill>
              </a:rPr>
              <a:t>Important Vocab and What does it Mean?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001550" x="4048125"/>
            <a:ext cy="1485875" cx="179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037175" x="6340400"/>
            <a:ext cy="1485874" cx="2441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y="42275" x="0"/>
            <a:ext cy="3630300" cx="6508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sz="3000" lang="en">
                <a:solidFill>
                  <a:srgbClr val="FFFF00"/>
                </a:solidFill>
              </a:rPr>
              <a:t>Atomic Number: </a:t>
            </a:r>
            <a:r>
              <a:rPr sz="3000" lang="en">
                <a:solidFill>
                  <a:schemeClr val="lt1"/>
                </a:solidFill>
              </a:rPr>
              <a:t>The subscript of the nuclear symbol. It tells you the number of protons in the nucleus of the atom.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000"/>
          </a:p>
          <a:p>
            <a:pPr rtl="0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sz="3000" lang="en">
                <a:solidFill>
                  <a:srgbClr val="FFFF00"/>
                </a:solidFill>
              </a:rPr>
              <a:t>Atomic Mass:</a:t>
            </a:r>
            <a:r>
              <a:rPr sz="3000" lang="en"/>
              <a:t> </a:t>
            </a:r>
            <a:r>
              <a:rPr sz="3000" lang="en">
                <a:solidFill>
                  <a:schemeClr val="lt1"/>
                </a:solidFill>
              </a:rPr>
              <a:t>The superscript of the nuclear symbol. It tells you the number of protons and neutrons in the nucleus of the atom.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23625" x="6888375"/>
            <a:ext cy="1485875" cx="179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458425" x="6625325"/>
            <a:ext cy="1485874" cx="2441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